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306" r:id="rId2"/>
    <p:sldId id="307" r:id="rId3"/>
    <p:sldId id="444" r:id="rId4"/>
    <p:sldId id="417" r:id="rId5"/>
    <p:sldId id="434" r:id="rId6"/>
    <p:sldId id="433" r:id="rId7"/>
    <p:sldId id="445" r:id="rId8"/>
    <p:sldId id="435" r:id="rId9"/>
    <p:sldId id="437" r:id="rId10"/>
    <p:sldId id="450" r:id="rId11"/>
    <p:sldId id="456" r:id="rId12"/>
    <p:sldId id="451" r:id="rId13"/>
    <p:sldId id="460" r:id="rId14"/>
    <p:sldId id="452" r:id="rId15"/>
    <p:sldId id="436" r:id="rId16"/>
    <p:sldId id="449" r:id="rId17"/>
    <p:sldId id="462" r:id="rId18"/>
    <p:sldId id="464" r:id="rId19"/>
    <p:sldId id="466" r:id="rId20"/>
    <p:sldId id="467" r:id="rId21"/>
    <p:sldId id="468" r:id="rId22"/>
    <p:sldId id="461" r:id="rId23"/>
    <p:sldId id="439" r:id="rId24"/>
    <p:sldId id="441" r:id="rId25"/>
    <p:sldId id="454" r:id="rId26"/>
    <p:sldId id="459" r:id="rId27"/>
    <p:sldId id="469" r:id="rId28"/>
    <p:sldId id="455" r:id="rId29"/>
    <p:sldId id="414" r:id="rId30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86692" autoAdjust="0"/>
  </p:normalViewPr>
  <p:slideViewPr>
    <p:cSldViewPr>
      <p:cViewPr varScale="1">
        <p:scale>
          <a:sx n="72" d="100"/>
          <a:sy n="72" d="100"/>
        </p:scale>
        <p:origin x="-74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5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為了找出所有可能 與查詢字有關</a:t>
            </a:r>
            <a:r>
              <a:rPr lang="en-US" altLang="zh-TW" baseline="0" dirty="0" smtClean="0"/>
              <a:t> interpretation.  </a:t>
            </a:r>
            <a:r>
              <a:rPr lang="zh-TW" altLang="en-US" baseline="0" dirty="0" smtClean="0"/>
              <a:t>找出</a:t>
            </a:r>
            <a:r>
              <a:rPr lang="en-US" altLang="zh-TW" baseline="0" dirty="0" smtClean="0"/>
              <a:t>Keyword </a:t>
            </a:r>
            <a:r>
              <a:rPr lang="zh-TW" altLang="en-US" baseline="0" dirty="0" smtClean="0"/>
              <a:t>所有可能代表的意思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71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每一個組合 代表一種語意關係</a:t>
            </a:r>
            <a:r>
              <a:rPr lang="en-US" altLang="zh-TW" dirty="0" smtClean="0"/>
              <a:t>.  </a:t>
            </a:r>
            <a:r>
              <a:rPr lang="zh-TW" altLang="en-US" dirty="0" smtClean="0"/>
              <a:t>產生所有種的組合</a:t>
            </a:r>
            <a:r>
              <a:rPr lang="en-US" altLang="zh-TW" smtClean="0"/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51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generate interpretations of the query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兩者所代表的語意關係不同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所以會找出所有可能語意關係的表示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44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3505200"/>
            <a:ext cx="8424936" cy="25160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Date: 2012/08/21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Source:</a:t>
            </a:r>
            <a:r>
              <a:rPr lang="en-US" altLang="zh-TW" dirty="0"/>
              <a:t> </a:t>
            </a:r>
            <a:r>
              <a:rPr lang="en-US" altLang="zh-TW" sz="2000" dirty="0" err="1" smtClean="0"/>
              <a:t>Zhong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Zeng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Zhifeng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Bao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Tok</a:t>
            </a:r>
            <a:r>
              <a:rPr lang="en-US" altLang="zh-TW" sz="2000" dirty="0" smtClean="0"/>
              <a:t> Wang Ling, </a:t>
            </a:r>
            <a:r>
              <a:rPr lang="en-US" altLang="zh-TW" sz="2000" dirty="0" err="1" smtClean="0"/>
              <a:t>Mong</a:t>
            </a:r>
            <a:r>
              <a:rPr lang="en-US" altLang="zh-TW" sz="2000" dirty="0" smtClean="0"/>
              <a:t> Li Lee </a:t>
            </a:r>
            <a:r>
              <a:rPr lang="en-US" altLang="zh-TW" dirty="0" smtClean="0"/>
              <a:t>(KEYS’12) </a:t>
            </a:r>
            <a:br>
              <a:rPr lang="en-US" altLang="zh-TW" dirty="0" smtClean="0"/>
            </a:br>
            <a:r>
              <a:rPr lang="en-US" altLang="zh-TW" dirty="0" smtClean="0"/>
              <a:t>Speaker: </a:t>
            </a:r>
            <a:r>
              <a:rPr lang="en-US" altLang="zh-TW" dirty="0" err="1" smtClean="0"/>
              <a:t>Er</a:t>
            </a:r>
            <a:r>
              <a:rPr lang="en-US" altLang="zh-TW" dirty="0" smtClean="0"/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/>
              <a:t>Advisor: Dr</a:t>
            </a:r>
            <a:r>
              <a:rPr lang="en-US" altLang="zh-TW" dirty="0" smtClean="0"/>
              <a:t>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87705" cy="93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2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Keyword Node Detection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9" y="1196752"/>
            <a:ext cx="871296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1" y="4077072"/>
            <a:ext cx="2117389" cy="38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1725927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8" y="5468011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067944" y="4437112"/>
            <a:ext cx="4938323" cy="187220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Paper title</a:t>
            </a:r>
          </a:p>
          <a:p>
            <a:r>
              <a:rPr lang="en-US" altLang="zh-TW" dirty="0" smtClean="0"/>
              <a:t>Author name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onference </a:t>
            </a:r>
            <a:r>
              <a:rPr lang="en-US" altLang="zh-TW" dirty="0"/>
              <a:t>name</a:t>
            </a:r>
            <a:endParaRPr lang="zh-TW" altLang="en-US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10" name="Rectangle 8"/>
          <p:cNvSpPr/>
          <p:nvPr/>
        </p:nvSpPr>
        <p:spPr>
          <a:xfrm>
            <a:off x="1265557" y="1556792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8"/>
          <p:cNvSpPr/>
          <p:nvPr/>
        </p:nvSpPr>
        <p:spPr>
          <a:xfrm>
            <a:off x="225538" y="1124744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8"/>
          <p:cNvSpPr/>
          <p:nvPr/>
        </p:nvSpPr>
        <p:spPr>
          <a:xfrm>
            <a:off x="737632" y="3429000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8"/>
          <p:cNvSpPr/>
          <p:nvPr/>
        </p:nvSpPr>
        <p:spPr>
          <a:xfrm>
            <a:off x="225538" y="2566099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8"/>
          <p:cNvSpPr/>
          <p:nvPr/>
        </p:nvSpPr>
        <p:spPr>
          <a:xfrm>
            <a:off x="4171119" y="2996952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8"/>
          <p:cNvSpPr/>
          <p:nvPr/>
        </p:nvSpPr>
        <p:spPr>
          <a:xfrm>
            <a:off x="2042203" y="2582961"/>
            <a:ext cx="957327" cy="2868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矩形 2"/>
          <p:cNvSpPr/>
          <p:nvPr/>
        </p:nvSpPr>
        <p:spPr>
          <a:xfrm>
            <a:off x="748751" y="6329788"/>
            <a:ext cx="80088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/>
              <a:t>F</a:t>
            </a:r>
            <a:r>
              <a:rPr lang="en-US" altLang="zh-TW" sz="2200" b="1" dirty="0" smtClean="0"/>
              <a:t>igure </a:t>
            </a:r>
            <a:r>
              <a:rPr lang="en-US" altLang="zh-TW" sz="2200" b="1" dirty="0"/>
              <a:t>out all the semantics of each keyword in the query</a:t>
            </a:r>
            <a:endParaRPr lang="zh-TW" altLang="en-US" sz="2200" b="1" dirty="0"/>
          </a:p>
        </p:txBody>
      </p:sp>
      <p:sp>
        <p:nvSpPr>
          <p:cNvPr id="22" name="矩形 21"/>
          <p:cNvSpPr/>
          <p:nvPr/>
        </p:nvSpPr>
        <p:spPr>
          <a:xfrm>
            <a:off x="244038" y="4077072"/>
            <a:ext cx="2211138" cy="384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9" grpId="0" animBg="1"/>
      <p:bldP spid="3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2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4566136" y="3678554"/>
            <a:ext cx="3606264" cy="1500187"/>
          </a:xfrm>
          <a:prstGeom prst="roundRect">
            <a:avLst>
              <a:gd name="adj" fmla="val 9991"/>
            </a:avLst>
          </a:prstGeom>
          <a:solidFill>
            <a:srgbClr val="4383C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4536971" y="2053334"/>
            <a:ext cx="3516832" cy="1500188"/>
          </a:xfrm>
          <a:prstGeom prst="roundRect">
            <a:avLst>
              <a:gd name="adj" fmla="val 9991"/>
            </a:avLst>
          </a:prstGeom>
          <a:solidFill>
            <a:srgbClr val="B3703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Keyword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Node Combination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8728"/>
            <a:ext cx="1725927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2" y="1362317"/>
            <a:ext cx="2117389" cy="38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9" y="2257378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" y="4170242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23928" y="1362317"/>
            <a:ext cx="4874787" cy="4554957"/>
            <a:chOff x="1367" y="1026"/>
            <a:chExt cx="3084" cy="2947"/>
          </a:xfrm>
        </p:grpSpPr>
        <p:sp>
          <p:nvSpPr>
            <p:cNvPr id="14" name="Arc 13"/>
            <p:cNvSpPr>
              <a:spLocks/>
            </p:cNvSpPr>
            <p:nvPr/>
          </p:nvSpPr>
          <p:spPr bwMode="invGray">
            <a:xfrm rot="5400000" flipH="1">
              <a:off x="2326" y="2172"/>
              <a:ext cx="1477" cy="2126"/>
            </a:xfrm>
            <a:custGeom>
              <a:avLst/>
              <a:gdLst>
                <a:gd name="G0" fmla="+- 21600 0 0"/>
                <a:gd name="G1" fmla="+- 17068 0 0"/>
                <a:gd name="G2" fmla="+- 21600 0 0"/>
                <a:gd name="T0" fmla="*/ 4177 w 21600"/>
                <a:gd name="T1" fmla="*/ 29835 h 29835"/>
                <a:gd name="T2" fmla="*/ 8362 w 21600"/>
                <a:gd name="T3" fmla="*/ 0 h 29835"/>
                <a:gd name="T4" fmla="*/ 21600 w 21600"/>
                <a:gd name="T5" fmla="*/ 17068 h 29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835" fill="none" extrusionOk="0">
                  <a:moveTo>
                    <a:pt x="4176" y="29835"/>
                  </a:moveTo>
                  <a:cubicBezTo>
                    <a:pt x="1463" y="26131"/>
                    <a:pt x="0" y="21659"/>
                    <a:pt x="0" y="17068"/>
                  </a:cubicBezTo>
                  <a:cubicBezTo>
                    <a:pt x="0" y="10392"/>
                    <a:pt x="3086" y="4091"/>
                    <a:pt x="8362" y="0"/>
                  </a:cubicBezTo>
                </a:path>
                <a:path w="21600" h="29835" stroke="0" extrusionOk="0">
                  <a:moveTo>
                    <a:pt x="4176" y="29835"/>
                  </a:moveTo>
                  <a:cubicBezTo>
                    <a:pt x="1463" y="26131"/>
                    <a:pt x="0" y="21659"/>
                    <a:pt x="0" y="17068"/>
                  </a:cubicBezTo>
                  <a:cubicBezTo>
                    <a:pt x="0" y="10392"/>
                    <a:pt x="3086" y="4091"/>
                    <a:pt x="8362" y="0"/>
                  </a:cubicBezTo>
                  <a:lnTo>
                    <a:pt x="21600" y="17068"/>
                  </a:lnTo>
                  <a:close/>
                </a:path>
              </a:pathLst>
            </a:custGeom>
            <a:noFill/>
            <a:ln w="38100" cap="rnd">
              <a:solidFill>
                <a:srgbClr val="FFCC66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invGray">
            <a:xfrm rot="5400000" flipH="1">
              <a:off x="893" y="1751"/>
              <a:ext cx="2487" cy="1539"/>
            </a:xfrm>
            <a:custGeom>
              <a:avLst/>
              <a:gdLst>
                <a:gd name="G0" fmla="+- 18380 0 0"/>
                <a:gd name="G1" fmla="+- 0 0 0"/>
                <a:gd name="G2" fmla="+- 21600 0 0"/>
                <a:gd name="T0" fmla="*/ 36369 w 36369"/>
                <a:gd name="T1" fmla="*/ 11957 h 21600"/>
                <a:gd name="T2" fmla="*/ 0 w 36369"/>
                <a:gd name="T3" fmla="*/ 11345 h 21600"/>
                <a:gd name="T4" fmla="*/ 18380 w 3636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69" h="21600" fill="none" extrusionOk="0">
                  <a:moveTo>
                    <a:pt x="36368" y="11956"/>
                  </a:moveTo>
                  <a:cubicBezTo>
                    <a:pt x="32365" y="17980"/>
                    <a:pt x="25612" y="21599"/>
                    <a:pt x="18380" y="21599"/>
                  </a:cubicBezTo>
                  <a:cubicBezTo>
                    <a:pt x="10889" y="21599"/>
                    <a:pt x="3933" y="17719"/>
                    <a:pt x="-1" y="11345"/>
                  </a:cubicBezTo>
                </a:path>
                <a:path w="36369" h="21600" stroke="0" extrusionOk="0">
                  <a:moveTo>
                    <a:pt x="36368" y="11956"/>
                  </a:moveTo>
                  <a:cubicBezTo>
                    <a:pt x="32365" y="17980"/>
                    <a:pt x="25612" y="21599"/>
                    <a:pt x="18380" y="21599"/>
                  </a:cubicBezTo>
                  <a:cubicBezTo>
                    <a:pt x="10889" y="21599"/>
                    <a:pt x="3933" y="17719"/>
                    <a:pt x="-1" y="11345"/>
                  </a:cubicBezTo>
                  <a:lnTo>
                    <a:pt x="18380" y="0"/>
                  </a:lnTo>
                  <a:close/>
                </a:path>
              </a:pathLst>
            </a:custGeom>
            <a:noFill/>
            <a:ln w="38100" cap="rnd">
              <a:solidFill>
                <a:srgbClr val="FFCC66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invGray">
            <a:xfrm rot="5400000" flipH="1">
              <a:off x="2152" y="871"/>
              <a:ext cx="1477" cy="1788"/>
            </a:xfrm>
            <a:custGeom>
              <a:avLst/>
              <a:gdLst>
                <a:gd name="G0" fmla="+- 0 0 0"/>
                <a:gd name="G1" fmla="+- 12398 0 0"/>
                <a:gd name="G2" fmla="+- 21600 0 0"/>
                <a:gd name="T0" fmla="*/ 17688 w 21600"/>
                <a:gd name="T1" fmla="*/ 0 h 25100"/>
                <a:gd name="T2" fmla="*/ 17470 w 21600"/>
                <a:gd name="T3" fmla="*/ 25100 h 25100"/>
                <a:gd name="T4" fmla="*/ 0 w 21600"/>
                <a:gd name="T5" fmla="*/ 12398 h 25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100" fill="none" extrusionOk="0">
                  <a:moveTo>
                    <a:pt x="17687" y="0"/>
                  </a:moveTo>
                  <a:cubicBezTo>
                    <a:pt x="20234" y="3632"/>
                    <a:pt x="21600" y="7961"/>
                    <a:pt x="21600" y="12398"/>
                  </a:cubicBezTo>
                  <a:cubicBezTo>
                    <a:pt x="21600" y="16962"/>
                    <a:pt x="20154" y="21408"/>
                    <a:pt x="17470" y="25100"/>
                  </a:cubicBezTo>
                </a:path>
                <a:path w="21600" h="25100" stroke="0" extrusionOk="0">
                  <a:moveTo>
                    <a:pt x="17687" y="0"/>
                  </a:moveTo>
                  <a:cubicBezTo>
                    <a:pt x="20234" y="3632"/>
                    <a:pt x="21600" y="7961"/>
                    <a:pt x="21600" y="12398"/>
                  </a:cubicBezTo>
                  <a:cubicBezTo>
                    <a:pt x="21600" y="16962"/>
                    <a:pt x="20154" y="21408"/>
                    <a:pt x="17470" y="25100"/>
                  </a:cubicBezTo>
                  <a:lnTo>
                    <a:pt x="0" y="12398"/>
                  </a:lnTo>
                  <a:close/>
                </a:path>
              </a:pathLst>
            </a:custGeom>
            <a:noFill/>
            <a:ln w="38100" cap="rnd">
              <a:solidFill>
                <a:srgbClr val="FFCC66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rc 16"/>
            <p:cNvSpPr>
              <a:spLocks/>
            </p:cNvSpPr>
            <p:nvPr/>
          </p:nvSpPr>
          <p:spPr bwMode="invGray">
            <a:xfrm rot="5400000" flipH="1">
              <a:off x="2557" y="1628"/>
              <a:ext cx="2250" cy="1539"/>
            </a:xfrm>
            <a:custGeom>
              <a:avLst/>
              <a:gdLst>
                <a:gd name="G0" fmla="+- 14805 0 0"/>
                <a:gd name="G1" fmla="+- 21600 0 0"/>
                <a:gd name="G2" fmla="+- 21600 0 0"/>
                <a:gd name="T0" fmla="*/ 0 w 32922"/>
                <a:gd name="T1" fmla="*/ 5872 h 21600"/>
                <a:gd name="T2" fmla="*/ 32922 w 32922"/>
                <a:gd name="T3" fmla="*/ 9839 h 21600"/>
                <a:gd name="T4" fmla="*/ 14805 w 329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22" h="21600" fill="none" extrusionOk="0">
                  <a:moveTo>
                    <a:pt x="-1" y="5871"/>
                  </a:moveTo>
                  <a:cubicBezTo>
                    <a:pt x="4006" y="2100"/>
                    <a:pt x="9302" y="0"/>
                    <a:pt x="14805" y="0"/>
                  </a:cubicBezTo>
                  <a:cubicBezTo>
                    <a:pt x="22120" y="0"/>
                    <a:pt x="28938" y="3702"/>
                    <a:pt x="32922" y="9838"/>
                  </a:cubicBezTo>
                </a:path>
                <a:path w="32922" h="21600" stroke="0" extrusionOk="0">
                  <a:moveTo>
                    <a:pt x="-1" y="5871"/>
                  </a:moveTo>
                  <a:cubicBezTo>
                    <a:pt x="4006" y="2100"/>
                    <a:pt x="9302" y="0"/>
                    <a:pt x="14805" y="0"/>
                  </a:cubicBezTo>
                  <a:cubicBezTo>
                    <a:pt x="22120" y="0"/>
                    <a:pt x="28938" y="3702"/>
                    <a:pt x="32922" y="9838"/>
                  </a:cubicBezTo>
                  <a:lnTo>
                    <a:pt x="14805" y="21600"/>
                  </a:lnTo>
                  <a:close/>
                </a:path>
              </a:pathLst>
            </a:custGeom>
            <a:noFill/>
            <a:ln w="38100" cap="rnd">
              <a:solidFill>
                <a:srgbClr val="FFCC66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66CC"/>
                      </a:gs>
                      <a:gs pos="50000">
                        <a:srgbClr val="CCFFFF"/>
                      </a:gs>
                      <a:gs pos="100000">
                        <a:srgbClr val="0066CC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2123728" y="2444050"/>
            <a:ext cx="1800200" cy="2146846"/>
          </a:xfrm>
          <a:prstGeom prst="rightArrow">
            <a:avLst>
              <a:gd name="adj1" fmla="val 65176"/>
              <a:gd name="adj2" fmla="val 33468"/>
            </a:avLst>
          </a:prstGeom>
          <a:gradFill rotWithShape="1">
            <a:gsLst>
              <a:gs pos="0">
                <a:srgbClr val="4C9E83"/>
              </a:gs>
              <a:gs pos="50000">
                <a:srgbClr val="4C9E83">
                  <a:gamma/>
                  <a:tint val="40000"/>
                  <a:invGamma/>
                </a:srgbClr>
              </a:gs>
              <a:gs pos="100000">
                <a:srgbClr val="4C9E8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4C9E8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gray">
          <a:xfrm>
            <a:off x="2104818" y="3265490"/>
            <a:ext cx="15953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1C1C1C"/>
                </a:solidFill>
                <a:ea typeface="新細明體" charset="-120"/>
              </a:rPr>
              <a:t>Combination</a:t>
            </a:r>
            <a:endParaRPr lang="en-US" altLang="zh-TW" b="1" dirty="0">
              <a:solidFill>
                <a:srgbClr val="1C1C1C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7782" y="6020863"/>
            <a:ext cx="7958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b="1" dirty="0"/>
              <a:t>T</a:t>
            </a:r>
            <a:r>
              <a:rPr lang="en-US" altLang="zh-TW" sz="2200" b="1" dirty="0" smtClean="0"/>
              <a:t>aking </a:t>
            </a:r>
            <a:r>
              <a:rPr lang="en-US" altLang="zh-TW" sz="2200" b="1" dirty="0"/>
              <a:t>all the sets of keyword nodes and </a:t>
            </a:r>
            <a:r>
              <a:rPr lang="en-US" altLang="zh-TW" sz="2200" b="1" dirty="0" smtClean="0"/>
              <a:t>generate all </a:t>
            </a:r>
            <a:r>
              <a:rPr lang="en-US" altLang="zh-TW" sz="2200" b="1" dirty="0"/>
              <a:t>possible combinations of keyword nodes from each set.</a:t>
            </a:r>
            <a:endParaRPr lang="zh-TW" altLang="en-US" sz="2200" b="1" dirty="0"/>
          </a:p>
        </p:txBody>
      </p:sp>
      <p:sp>
        <p:nvSpPr>
          <p:cNvPr id="30" name="矩形 29"/>
          <p:cNvSpPr/>
          <p:nvPr/>
        </p:nvSpPr>
        <p:spPr>
          <a:xfrm>
            <a:off x="4974921" y="105273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All </a:t>
            </a:r>
            <a:r>
              <a:rPr lang="en-US" altLang="zh-TW" b="1" dirty="0"/>
              <a:t>possible combinations </a:t>
            </a:r>
            <a:endParaRPr lang="zh-TW" altLang="en-US" b="1" dirty="0"/>
          </a:p>
        </p:txBody>
      </p:sp>
      <p:sp>
        <p:nvSpPr>
          <p:cNvPr id="33" name="矩形 32"/>
          <p:cNvSpPr/>
          <p:nvPr/>
        </p:nvSpPr>
        <p:spPr>
          <a:xfrm>
            <a:off x="320827" y="1358334"/>
            <a:ext cx="2211138" cy="384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4525317" y="2053334"/>
            <a:ext cx="3516832" cy="1500188"/>
          </a:xfrm>
          <a:prstGeom prst="roundRect">
            <a:avLst>
              <a:gd name="adj" fmla="val 9991"/>
            </a:avLst>
          </a:prstGeom>
          <a:solidFill>
            <a:srgbClr val="B3703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16" y="4047645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75" y="4031457"/>
            <a:ext cx="1691874" cy="78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27" y="2466659"/>
            <a:ext cx="1774022" cy="81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83" y="2466659"/>
            <a:ext cx="1657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9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7" grpId="0" animBg="1"/>
      <p:bldP spid="29" grpId="0"/>
      <p:bldP spid="3" grpId="0"/>
      <p:bldP spid="30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Interpretation Generation</a:t>
            </a:r>
            <a:endParaRPr lang="en-US" altLang="zh-TW" sz="22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confidence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2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92008" y="-891480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4403"/>
            <a:ext cx="2117389" cy="38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31" y="4000467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5" y="4000467"/>
            <a:ext cx="1718675" cy="8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7" y="4005064"/>
            <a:ext cx="81601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0" y="1232703"/>
            <a:ext cx="6550006" cy="21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5" y="5057800"/>
            <a:ext cx="3974491" cy="88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Interpretation Generation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4942" y="6020863"/>
            <a:ext cx="8522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/>
              <a:t>P</a:t>
            </a:r>
            <a:r>
              <a:rPr lang="en-US" altLang="zh-TW" sz="2000" b="1" dirty="0" smtClean="0"/>
              <a:t>rocessing </a:t>
            </a:r>
            <a:r>
              <a:rPr lang="en-US" altLang="zh-TW" sz="2000" b="1" dirty="0"/>
              <a:t>inputs each combination of keyword nodes </a:t>
            </a:r>
            <a:r>
              <a:rPr lang="en-US" altLang="zh-TW" sz="2000" b="1" dirty="0" smtClean="0"/>
              <a:t>and finds </a:t>
            </a:r>
            <a:r>
              <a:rPr lang="en-US" altLang="zh-TW" sz="2000" b="1" dirty="0"/>
              <a:t>a set of connected graphs of relations that link all </a:t>
            </a:r>
            <a:r>
              <a:rPr lang="en-US" altLang="zh-TW" sz="2000" b="1" dirty="0" smtClean="0"/>
              <a:t>the keywords</a:t>
            </a:r>
            <a:r>
              <a:rPr lang="en-US" altLang="zh-TW" sz="2000" b="1" dirty="0"/>
              <a:t>.</a:t>
            </a:r>
            <a:endParaRPr lang="zh-TW" altLang="en-US" sz="2000" b="1" dirty="0"/>
          </a:p>
        </p:txBody>
      </p:sp>
      <p:sp>
        <p:nvSpPr>
          <p:cNvPr id="12" name="矩形 11"/>
          <p:cNvSpPr/>
          <p:nvPr/>
        </p:nvSpPr>
        <p:spPr>
          <a:xfrm>
            <a:off x="157375" y="4000467"/>
            <a:ext cx="816896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kern="100" dirty="0" smtClean="0">
                <a:latin typeface="Calibri"/>
                <a:ea typeface="新細明體"/>
                <a:cs typeface="Times New Roman"/>
              </a:rPr>
              <a:t>QI</a:t>
            </a:r>
            <a:r>
              <a:rPr lang="en-US" altLang="zh-TW" sz="2800" b="1" kern="100" baseline="-25000" dirty="0" smtClean="0">
                <a:latin typeface="Calibri"/>
                <a:ea typeface="新細明體"/>
                <a:cs typeface="Times New Roman"/>
              </a:rPr>
              <a:t>1</a:t>
            </a:r>
          </a:p>
          <a:p>
            <a:pPr>
              <a:spcAft>
                <a:spcPts val="0"/>
              </a:spcAft>
            </a:pPr>
            <a:endParaRPr lang="en-US" altLang="zh-TW" sz="2800" b="1" kern="100" baseline="-25000" dirty="0"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endParaRPr lang="zh-TW" altLang="zh-TW" sz="2800" b="1" kern="100" dirty="0">
              <a:latin typeface="Calibri"/>
              <a:ea typeface="新細明體"/>
              <a:cs typeface="Times New Roman"/>
            </a:endParaRPr>
          </a:p>
          <a:p>
            <a:r>
              <a:rPr lang="en-US" altLang="zh-TW" sz="2800" b="1" kern="100" dirty="0" smtClean="0">
                <a:latin typeface="Calibri"/>
                <a:ea typeface="新細明體"/>
                <a:cs typeface="Times New Roman"/>
              </a:rPr>
              <a:t>QI</a:t>
            </a:r>
            <a:r>
              <a:rPr lang="en-US" altLang="zh-TW" sz="2800" b="1" kern="100" baseline="-25000" dirty="0" smtClean="0">
                <a:latin typeface="Calibri"/>
                <a:ea typeface="新細明體"/>
                <a:cs typeface="Times New Roman"/>
              </a:rPr>
              <a:t>2</a:t>
            </a:r>
            <a:endParaRPr lang="zh-TW" altLang="zh-TW" sz="2800" b="1" kern="100" dirty="0">
              <a:latin typeface="Calibri"/>
              <a:ea typeface="新細明體"/>
              <a:cs typeface="Times New Roman"/>
            </a:endParaRPr>
          </a:p>
          <a:p>
            <a:endParaRPr lang="zh-TW" altLang="en-US" sz="2200" b="1" dirty="0"/>
          </a:p>
        </p:txBody>
      </p:sp>
      <p:sp>
        <p:nvSpPr>
          <p:cNvPr id="15" name="矩形 14"/>
          <p:cNvSpPr/>
          <p:nvPr/>
        </p:nvSpPr>
        <p:spPr>
          <a:xfrm>
            <a:off x="404942" y="3424403"/>
            <a:ext cx="2211138" cy="384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922931" y="5086925"/>
            <a:ext cx="411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 paper whose title contains </a:t>
            </a:r>
            <a:r>
              <a:rPr lang="en-US" altLang="zh-TW" i="1" dirty="0" smtClean="0"/>
              <a:t>“Markov” </a:t>
            </a:r>
            <a:r>
              <a:rPr lang="en-US" altLang="zh-TW" dirty="0" smtClean="0"/>
              <a:t>is accepted in conference </a:t>
            </a:r>
            <a:r>
              <a:rPr lang="en-US" altLang="zh-TW" i="1" dirty="0" smtClean="0"/>
              <a:t>“SIGIR”</a:t>
            </a:r>
            <a:r>
              <a:rPr lang="en-US" altLang="zh-TW" dirty="0" smtClean="0"/>
              <a:t>;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870176" y="3358733"/>
            <a:ext cx="4590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 </a:t>
            </a:r>
            <a:r>
              <a:rPr lang="en-US" altLang="zh-TW" i="1" dirty="0"/>
              <a:t>“Markov” </a:t>
            </a:r>
            <a:r>
              <a:rPr lang="en-US" altLang="zh-TW" dirty="0"/>
              <a:t>paper cites another paper </a:t>
            </a:r>
            <a:endParaRPr lang="en-US" altLang="zh-TW" dirty="0" smtClean="0"/>
          </a:p>
          <a:p>
            <a:r>
              <a:rPr lang="en-US" altLang="zh-TW" dirty="0" smtClean="0"/>
              <a:t>which </a:t>
            </a:r>
            <a:r>
              <a:rPr lang="en-US" altLang="zh-TW" dirty="0"/>
              <a:t>is accepted </a:t>
            </a:r>
            <a:r>
              <a:rPr lang="en-US" altLang="zh-TW" dirty="0" smtClean="0"/>
              <a:t>in conference </a:t>
            </a:r>
            <a:r>
              <a:rPr lang="en-US" altLang="zh-TW" i="1" dirty="0"/>
              <a:t>“SIGIR”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0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2" y="1395006"/>
            <a:ext cx="5548369" cy="55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2" y="2170365"/>
            <a:ext cx="6141540" cy="9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1825" y="1435330"/>
            <a:ext cx="1529319" cy="514513"/>
          </a:xfrm>
          <a:prstGeom prst="rect">
            <a:avLst/>
          </a:prstGeom>
          <a:solidFill>
            <a:srgbClr val="FFF1C7">
              <a:alpha val="50196"/>
            </a:srgb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9" name="矩形 8"/>
          <p:cNvSpPr/>
          <p:nvPr/>
        </p:nvSpPr>
        <p:spPr>
          <a:xfrm>
            <a:off x="2044575" y="1154120"/>
            <a:ext cx="2483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Keyword semantics confidence</a:t>
            </a:r>
            <a:endParaRPr lang="en-US" altLang="zh-TW" sz="1200" b="1" dirty="0"/>
          </a:p>
        </p:txBody>
      </p:sp>
      <p:sp>
        <p:nvSpPr>
          <p:cNvPr id="10" name="Rectangle 7"/>
          <p:cNvSpPr/>
          <p:nvPr/>
        </p:nvSpPr>
        <p:spPr>
          <a:xfrm>
            <a:off x="4139952" y="1435330"/>
            <a:ext cx="1813359" cy="514513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5976" y="2010906"/>
            <a:ext cx="2544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Connected structure confidence</a:t>
            </a:r>
            <a:endParaRPr lang="en-US" altLang="zh-TW" sz="1200" b="1"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Interpretation Ranking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5108" y="3232135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000" b="1" dirty="0" smtClean="0"/>
              <a:t>Guideline </a:t>
            </a:r>
            <a:r>
              <a:rPr lang="en-US" altLang="zh-TW" sz="2000" b="1" dirty="0"/>
              <a:t>1: </a:t>
            </a:r>
            <a:r>
              <a:rPr lang="en-US" altLang="zh-TW" sz="2000" dirty="0"/>
              <a:t>The more tuples match the </a:t>
            </a:r>
            <a:r>
              <a:rPr lang="en-US" altLang="zh-TW" sz="2000" dirty="0" smtClean="0"/>
              <a:t>keyword with </a:t>
            </a:r>
            <a:r>
              <a:rPr lang="en-US" altLang="zh-TW" sz="2000" dirty="0"/>
              <a:t>some </a:t>
            </a:r>
            <a:r>
              <a:rPr lang="en-US" altLang="zh-TW" sz="2000" dirty="0" smtClean="0"/>
              <a:t>semantics.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000" b="1" dirty="0" smtClean="0"/>
              <a:t>Guideline </a:t>
            </a:r>
            <a:r>
              <a:rPr lang="en-US" altLang="zh-TW" sz="2000" b="1" dirty="0"/>
              <a:t>2: </a:t>
            </a:r>
            <a:r>
              <a:rPr lang="en-US" altLang="zh-TW" sz="2000" dirty="0"/>
              <a:t>The more discriminative the </a:t>
            </a:r>
            <a:r>
              <a:rPr lang="en-US" altLang="zh-TW" sz="2000" dirty="0" smtClean="0"/>
              <a:t>keyword is </a:t>
            </a:r>
            <a:r>
              <a:rPr lang="en-US" altLang="zh-TW" sz="2000" dirty="0"/>
              <a:t>across the </a:t>
            </a:r>
            <a:r>
              <a:rPr lang="en-US" altLang="zh-TW" sz="2000" dirty="0" smtClean="0"/>
              <a:t>relation.</a:t>
            </a:r>
            <a:endParaRPr lang="en-US" altLang="zh-TW" sz="20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2000" b="1" dirty="0" smtClean="0"/>
              <a:t>Guideline </a:t>
            </a:r>
            <a:r>
              <a:rPr lang="en-US" altLang="zh-TW" sz="2000" b="1" dirty="0"/>
              <a:t>3: </a:t>
            </a:r>
            <a:r>
              <a:rPr lang="en-US" altLang="zh-TW" sz="2000" dirty="0"/>
              <a:t>The more important the </a:t>
            </a:r>
            <a:r>
              <a:rPr lang="en-US" altLang="zh-TW" sz="2000" dirty="0" smtClean="0"/>
              <a:t>relation.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863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0" grpId="1" animBg="1"/>
      <p:bldP spid="11" grpId="0"/>
      <p:bldP spid="11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455"/>
            <a:ext cx="8857479" cy="8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/>
          <p:nvPr/>
        </p:nvSpPr>
        <p:spPr>
          <a:xfrm>
            <a:off x="6876255" y="1052736"/>
            <a:ext cx="2160735" cy="953369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Keyword </a:t>
            </a:r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semantics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confidence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2060848"/>
            <a:ext cx="6604856" cy="23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4449306"/>
            <a:ext cx="86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Indicating that a query keyword tends to refer to the semantics with many tuples that contain the keyword and match that semantics.</a:t>
            </a:r>
            <a:endParaRPr lang="zh-TW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107504" y="5509681"/>
            <a:ext cx="2880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2000" b="1" dirty="0" err="1" smtClean="0"/>
              <a:t>N</a:t>
            </a:r>
            <a:r>
              <a:rPr lang="en-US" altLang="zh-TW" sz="2000" b="1" baseline="-25000" dirty="0" err="1" smtClean="0"/>
              <a:t>Ri‧aj</a:t>
            </a:r>
            <a:r>
              <a:rPr lang="en-US" altLang="zh-TW" sz="2000" baseline="-25000" dirty="0" smtClean="0"/>
              <a:t> </a:t>
            </a:r>
            <a:r>
              <a:rPr lang="en-US" altLang="zh-TW" sz="2000" dirty="0" smtClean="0"/>
              <a:t>(k</a:t>
            </a:r>
            <a:r>
              <a:rPr lang="en-US" altLang="zh-TW" sz="2000" dirty="0"/>
              <a:t>) 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number of tuples in </a:t>
            </a:r>
            <a:r>
              <a:rPr lang="en-US" altLang="zh-TW" sz="2000" dirty="0" err="1" smtClean="0"/>
              <a:t>R</a:t>
            </a:r>
            <a:r>
              <a:rPr lang="en-US" altLang="zh-TW" sz="2000" b="1" baseline="-25000" dirty="0" err="1" smtClean="0"/>
              <a:t>i</a:t>
            </a:r>
            <a:r>
              <a:rPr lang="en-US" altLang="zh-TW" sz="2000" b="1" baseline="-25000" dirty="0" smtClean="0"/>
              <a:t>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contain k in attribute </a:t>
            </a:r>
            <a:r>
              <a:rPr lang="en-US" altLang="zh-TW" sz="2000" dirty="0" err="1" smtClean="0"/>
              <a:t>A</a:t>
            </a:r>
            <a:r>
              <a:rPr lang="en-US" altLang="zh-TW" sz="2000" b="1" baseline="-25000" dirty="0" err="1" smtClean="0"/>
              <a:t>j</a:t>
            </a:r>
            <a:r>
              <a:rPr lang="en-US" altLang="zh-TW" sz="2000" b="1" baseline="-25000" dirty="0" smtClean="0"/>
              <a:t> </a:t>
            </a:r>
            <a:r>
              <a:rPr lang="en-US" altLang="zh-TW" dirty="0" smtClean="0"/>
              <a:t> </a:t>
            </a:r>
            <a:endParaRPr lang="zh-TW" altLang="zh-TW" dirty="0"/>
          </a:p>
        </p:txBody>
      </p:sp>
      <p:sp>
        <p:nvSpPr>
          <p:cNvPr id="14" name="矩形 13"/>
          <p:cNvSpPr/>
          <p:nvPr/>
        </p:nvSpPr>
        <p:spPr>
          <a:xfrm>
            <a:off x="2915816" y="5477162"/>
            <a:ext cx="29415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 </a:t>
            </a:r>
            <a:r>
              <a:rPr lang="en-US" altLang="zh-TW" sz="2000" b="1" dirty="0" err="1" smtClean="0">
                <a:solidFill>
                  <a:prstClr val="black"/>
                </a:solidFill>
              </a:rPr>
              <a:t>N</a:t>
            </a:r>
            <a:r>
              <a:rPr lang="en-US" altLang="zh-TW" sz="2000" b="1" baseline="-25000" dirty="0" err="1" smtClean="0">
                <a:solidFill>
                  <a:prstClr val="black"/>
                </a:solidFill>
              </a:rPr>
              <a:t>”Paper”‧”Title</a:t>
            </a:r>
            <a:r>
              <a:rPr lang="en-US" altLang="zh-TW" sz="2000" b="1" baseline="-25000" dirty="0" smtClean="0">
                <a:solidFill>
                  <a:prstClr val="black"/>
                </a:solidFill>
              </a:rPr>
              <a:t>”</a:t>
            </a:r>
            <a:r>
              <a:rPr lang="en-US" altLang="zh-TW" sz="2000" baseline="-25000" dirty="0" smtClean="0">
                <a:solidFill>
                  <a:prstClr val="black"/>
                </a:solidFill>
              </a:rPr>
              <a:t> </a:t>
            </a:r>
            <a:r>
              <a:rPr lang="en-US" altLang="zh-TW" sz="1400" dirty="0" smtClean="0">
                <a:solidFill>
                  <a:prstClr val="black"/>
                </a:solidFill>
              </a:rPr>
              <a:t>(Markov)</a:t>
            </a:r>
            <a:r>
              <a:rPr lang="en-US" altLang="zh-TW" sz="1400" dirty="0" smtClean="0"/>
              <a:t> </a:t>
            </a:r>
            <a:r>
              <a:rPr lang="en-US" altLang="zh-TW" sz="1500" dirty="0" smtClean="0"/>
              <a:t>=2</a:t>
            </a:r>
            <a:endParaRPr lang="zh-TW" altLang="zh-TW" sz="1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1872208" cy="22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2915816" y="6021288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 </a:t>
            </a:r>
            <a:r>
              <a:rPr lang="en-US" altLang="zh-TW" sz="2000" b="1" dirty="0" err="1" smtClean="0">
                <a:solidFill>
                  <a:prstClr val="black"/>
                </a:solidFill>
              </a:rPr>
              <a:t>N</a:t>
            </a:r>
            <a:r>
              <a:rPr lang="en-US" altLang="zh-TW" sz="2000" b="1" baseline="-25000" dirty="0" err="1" smtClean="0">
                <a:solidFill>
                  <a:prstClr val="black"/>
                </a:solidFill>
              </a:rPr>
              <a:t>”Author”‧”Name</a:t>
            </a:r>
            <a:r>
              <a:rPr lang="en-US" altLang="zh-TW" sz="2000" b="1" baseline="-25000" dirty="0" smtClean="0">
                <a:solidFill>
                  <a:prstClr val="black"/>
                </a:solidFill>
              </a:rPr>
              <a:t>”</a:t>
            </a:r>
            <a:r>
              <a:rPr lang="en-US" altLang="zh-TW" sz="2000" baseline="-25000" dirty="0" smtClean="0">
                <a:solidFill>
                  <a:prstClr val="black"/>
                </a:solidFill>
              </a:rPr>
              <a:t> </a:t>
            </a:r>
            <a:r>
              <a:rPr lang="en-US" altLang="zh-TW" sz="1400" dirty="0" smtClean="0">
                <a:solidFill>
                  <a:prstClr val="black"/>
                </a:solidFill>
              </a:rPr>
              <a:t>(Markov)</a:t>
            </a:r>
            <a:r>
              <a:rPr lang="en-US" altLang="zh-TW" sz="1400" dirty="0" smtClean="0"/>
              <a:t> </a:t>
            </a:r>
            <a:r>
              <a:rPr lang="en-US" altLang="zh-TW" sz="1500" dirty="0" smtClean="0"/>
              <a:t>=1</a:t>
            </a:r>
            <a:endParaRPr lang="zh-TW" altLang="zh-TW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969350" y="5373216"/>
                <a:ext cx="3067642" cy="688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/>
                  <a:t>Score</a:t>
                </a:r>
                <a:r>
                  <a:rPr lang="en-US" altLang="zh-TW" sz="1600" baseline="-25000" dirty="0" smtClean="0"/>
                  <a:t> </a:t>
                </a:r>
                <a:r>
                  <a:rPr lang="en-US" altLang="zh-TW" sz="1600" dirty="0" smtClean="0"/>
                  <a:t>(“Paper” , “Title”, “Markov) </a:t>
                </a:r>
              </a:p>
              <a:p>
                <a:r>
                  <a:rPr lang="en-US" altLang="zh-TW" sz="16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600" b="0" i="1" dirty="0" smtClean="0">
                            <a:latin typeface="Cambria Math"/>
                          </a:rPr>
                          <m:t>2+1</m:t>
                        </m:r>
                      </m:den>
                    </m:f>
                    <m:r>
                      <m:rPr>
                        <m:nor/>
                      </m:rPr>
                      <a:rPr lang="en-US" altLang="zh-TW" sz="16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6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i="1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zh-TW" altLang="zh-TW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50" y="5373216"/>
                <a:ext cx="3067642" cy="688009"/>
              </a:xfrm>
              <a:prstGeom prst="rect">
                <a:avLst/>
              </a:prstGeom>
              <a:blipFill rotWithShape="1">
                <a:blip r:embed="rId5"/>
                <a:stretch>
                  <a:fillRect l="-994" t="-2655" r="-4175" b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904656" y="6093296"/>
                <a:ext cx="3275856" cy="6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 smtClean="0"/>
                  <a:t>Score</a:t>
                </a:r>
                <a:r>
                  <a:rPr lang="en-US" altLang="zh-TW" sz="1600" baseline="-25000" dirty="0" smtClean="0"/>
                  <a:t> </a:t>
                </a:r>
                <a:r>
                  <a:rPr lang="en-US" altLang="zh-TW" sz="1600" dirty="0" smtClean="0"/>
                  <a:t>(“Author” , “Name”, “Markov) </a:t>
                </a:r>
              </a:p>
              <a:p>
                <a:r>
                  <a:rPr lang="en-US" altLang="zh-TW" sz="16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600" b="0" i="1" dirty="0" smtClean="0">
                            <a:latin typeface="Cambria Math"/>
                          </a:rPr>
                          <m:t>2+1</m:t>
                        </m:r>
                      </m:den>
                    </m:f>
                    <m:r>
                      <m:rPr>
                        <m:nor/>
                      </m:rPr>
                      <a:rPr lang="en-US" altLang="zh-TW" sz="16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16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zh-TW" altLang="zh-TW" sz="16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56" y="6093296"/>
                <a:ext cx="3275856" cy="687496"/>
              </a:xfrm>
              <a:prstGeom prst="rect">
                <a:avLst/>
              </a:prstGeom>
              <a:blipFill rotWithShape="1">
                <a:blip r:embed="rId6"/>
                <a:stretch>
                  <a:fillRect l="-1117" t="-2679" r="-4097" b="-3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33"/>
          <p:cNvCxnSpPr/>
          <p:nvPr/>
        </p:nvCxnSpPr>
        <p:spPr>
          <a:xfrm>
            <a:off x="5969350" y="5229200"/>
            <a:ext cx="3067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3"/>
          <p:cNvCxnSpPr/>
          <p:nvPr/>
        </p:nvCxnSpPr>
        <p:spPr>
          <a:xfrm>
            <a:off x="2843808" y="5229200"/>
            <a:ext cx="29528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3"/>
          <p:cNvCxnSpPr/>
          <p:nvPr/>
        </p:nvCxnSpPr>
        <p:spPr>
          <a:xfrm>
            <a:off x="35496" y="5229200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3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5747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/>
          <p:nvPr/>
        </p:nvSpPr>
        <p:spPr>
          <a:xfrm>
            <a:off x="3342525" y="1124744"/>
            <a:ext cx="1517508" cy="936104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Keyword </a:t>
            </a:r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semantics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confidence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2114631"/>
            <a:ext cx="6604856" cy="210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34" y="2132856"/>
            <a:ext cx="1872208" cy="203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51520" y="5373216"/>
            <a:ext cx="2880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2000" b="1" dirty="0" err="1" smtClean="0"/>
              <a:t>N</a:t>
            </a:r>
            <a:r>
              <a:rPr lang="en-US" altLang="zh-TW" sz="2000" b="1" baseline="-25000" dirty="0" err="1" smtClean="0"/>
              <a:t>Ri</a:t>
            </a:r>
            <a:r>
              <a:rPr lang="en-US" altLang="zh-TW" sz="2000" dirty="0" smtClean="0"/>
              <a:t> : </a:t>
            </a:r>
            <a:r>
              <a:rPr lang="en-US" altLang="zh-TW" sz="2000" dirty="0"/>
              <a:t>number of tuples in </a:t>
            </a:r>
            <a:r>
              <a:rPr lang="en-US" altLang="zh-TW" sz="2000" dirty="0" err="1" smtClean="0"/>
              <a:t>R</a:t>
            </a:r>
            <a:r>
              <a:rPr lang="en-US" altLang="zh-TW" sz="2000" b="1" baseline="-25000" dirty="0" err="1" smtClean="0"/>
              <a:t>i</a:t>
            </a:r>
            <a:endParaRPr lang="zh-TW" altLang="zh-TW" dirty="0"/>
          </a:p>
        </p:txBody>
      </p:sp>
      <p:sp>
        <p:nvSpPr>
          <p:cNvPr id="15" name="矩形 14"/>
          <p:cNvSpPr/>
          <p:nvPr/>
        </p:nvSpPr>
        <p:spPr>
          <a:xfrm>
            <a:off x="2987824" y="5373216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 </a:t>
            </a:r>
            <a:r>
              <a:rPr lang="en-US" altLang="zh-TW" sz="2000" b="1" dirty="0" err="1" smtClean="0">
                <a:solidFill>
                  <a:prstClr val="black"/>
                </a:solidFill>
              </a:rPr>
              <a:t>N</a:t>
            </a:r>
            <a:r>
              <a:rPr lang="en-US" altLang="zh-TW" sz="2000" b="1" baseline="-25000" dirty="0" err="1" smtClean="0">
                <a:solidFill>
                  <a:prstClr val="black"/>
                </a:solidFill>
              </a:rPr>
              <a:t>”Paper</a:t>
            </a:r>
            <a:r>
              <a:rPr lang="en-US" altLang="zh-TW" sz="2000" b="1" baseline="-25000" dirty="0" smtClean="0">
                <a:solidFill>
                  <a:prstClr val="black"/>
                </a:solidFill>
              </a:rPr>
              <a:t>”</a:t>
            </a:r>
            <a:r>
              <a:rPr lang="en-US" altLang="zh-TW" sz="1500" dirty="0" smtClean="0"/>
              <a:t>=4</a:t>
            </a:r>
            <a:endParaRPr lang="zh-TW" altLang="zh-TW" sz="1500" dirty="0"/>
          </a:p>
        </p:txBody>
      </p:sp>
      <p:sp>
        <p:nvSpPr>
          <p:cNvPr id="17" name="矩形 16"/>
          <p:cNvSpPr/>
          <p:nvPr/>
        </p:nvSpPr>
        <p:spPr>
          <a:xfrm>
            <a:off x="2987824" y="5881047"/>
            <a:ext cx="1481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 </a:t>
            </a:r>
            <a:r>
              <a:rPr lang="en-US" altLang="zh-TW" sz="2000" b="1" dirty="0" err="1" smtClean="0">
                <a:solidFill>
                  <a:prstClr val="black"/>
                </a:solidFill>
              </a:rPr>
              <a:t>N</a:t>
            </a:r>
            <a:r>
              <a:rPr lang="en-US" altLang="zh-TW" sz="2000" b="1" baseline="-25000" dirty="0" err="1" smtClean="0">
                <a:solidFill>
                  <a:prstClr val="black"/>
                </a:solidFill>
              </a:rPr>
              <a:t>”Author</a:t>
            </a:r>
            <a:r>
              <a:rPr lang="en-US" altLang="zh-TW" sz="2000" b="1" baseline="-25000" dirty="0" smtClean="0">
                <a:solidFill>
                  <a:prstClr val="black"/>
                </a:solidFill>
              </a:rPr>
              <a:t>”</a:t>
            </a:r>
            <a:r>
              <a:rPr lang="en-US" altLang="zh-TW" sz="1500" dirty="0" smtClean="0"/>
              <a:t>=4</a:t>
            </a:r>
            <a:endParaRPr lang="zh-TW" altLang="zh-TW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000017" y="5256335"/>
                <a:ext cx="3634525" cy="764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Score</a:t>
                </a:r>
                <a:r>
                  <a:rPr lang="en-US" altLang="zh-TW" baseline="-25000" dirty="0" smtClean="0"/>
                  <a:t> </a:t>
                </a:r>
                <a:r>
                  <a:rPr lang="en-US" altLang="zh-TW" dirty="0" smtClean="0"/>
                  <a:t>(“Paper” , “Title”, “Markov) = </a:t>
                </a:r>
                <a:r>
                  <a:rPr lang="en-US" altLang="zh-TW" dirty="0" err="1" smtClean="0"/>
                  <a:t>ln</a:t>
                </a:r>
                <a:r>
                  <a:rPr lang="en-US" altLang="zh-TW" dirty="0" smtClean="0"/>
                  <a:t> 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4+1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dirty="0"/>
                      <m:t>=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err="1" smtClean="0"/>
                  <a:t>ln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17" y="5256335"/>
                <a:ext cx="3634525" cy="764953"/>
              </a:xfrm>
              <a:prstGeom prst="rect">
                <a:avLst/>
              </a:prstGeom>
              <a:blipFill rotWithShape="1">
                <a:blip r:embed="rId5"/>
                <a:stretch>
                  <a:fillRect l="-1342" t="-3968" b="-39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973954" y="5980903"/>
                <a:ext cx="3660588" cy="76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Score</a:t>
                </a:r>
                <a:r>
                  <a:rPr lang="en-US" altLang="zh-TW" baseline="-25000" dirty="0" smtClean="0"/>
                  <a:t> </a:t>
                </a:r>
                <a:r>
                  <a:rPr lang="en-US" altLang="zh-TW" dirty="0" smtClean="0"/>
                  <a:t>(“Author” , “Name”, “Markov) = </a:t>
                </a:r>
                <a:r>
                  <a:rPr lang="en-US" altLang="zh-TW" dirty="0" err="1" smtClean="0"/>
                  <a:t>ln</a:t>
                </a:r>
                <a:r>
                  <a:rPr lang="en-US" altLang="zh-TW" dirty="0" smtClean="0"/>
                  <a:t> 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4+1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TW" dirty="0" smtClean="0"/>
                  <a:t> = </a:t>
                </a:r>
                <a:r>
                  <a:rPr lang="en-US" altLang="zh-TW" dirty="0" err="1" smtClean="0"/>
                  <a:t>ln</a:t>
                </a:r>
                <a:r>
                  <a:rPr lang="en-US" altLang="zh-TW" dirty="0" smtClean="0"/>
                  <a:t> 5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954" y="5980903"/>
                <a:ext cx="3660588" cy="760465"/>
              </a:xfrm>
              <a:prstGeom prst="rect">
                <a:avLst/>
              </a:prstGeom>
              <a:blipFill rotWithShape="1">
                <a:blip r:embed="rId6"/>
                <a:stretch>
                  <a:fillRect l="-1500" t="-4000" r="-4333" b="-4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323528" y="4213537"/>
            <a:ext cx="8311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Reducing </a:t>
            </a:r>
            <a:r>
              <a:rPr lang="en-US" altLang="zh-TW" sz="2000" b="1" dirty="0"/>
              <a:t>the confidence of keyword referring to the attribute of relation with the increasing number of tuples that contain keyword in attribute</a:t>
            </a:r>
            <a:endParaRPr lang="zh-TW" altLang="en-US" sz="2000" b="1" dirty="0"/>
          </a:p>
        </p:txBody>
      </p:sp>
      <p:cxnSp>
        <p:nvCxnSpPr>
          <p:cNvPr id="21" name="Straight Connector 133"/>
          <p:cNvCxnSpPr/>
          <p:nvPr/>
        </p:nvCxnSpPr>
        <p:spPr>
          <a:xfrm>
            <a:off x="35496" y="5229200"/>
            <a:ext cx="27363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3"/>
          <p:cNvCxnSpPr>
            <a:endCxn id="20" idx="2"/>
          </p:cNvCxnSpPr>
          <p:nvPr/>
        </p:nvCxnSpPr>
        <p:spPr>
          <a:xfrm>
            <a:off x="2987824" y="5229200"/>
            <a:ext cx="14912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3"/>
          <p:cNvCxnSpPr/>
          <p:nvPr/>
        </p:nvCxnSpPr>
        <p:spPr>
          <a:xfrm>
            <a:off x="4932040" y="5229200"/>
            <a:ext cx="37025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5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 smtClean="0">
                <a:latin typeface="Century Gothic" pitchFamily="34" charset="0"/>
              </a:rPr>
              <a:t>Proposed Framework</a:t>
            </a:r>
            <a:endParaRPr lang="en-US" altLang="zh-TW" sz="2600" b="1" dirty="0">
              <a:latin typeface="Century Gothic" pitchFamily="34" charset="0"/>
            </a:endParaRP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Keyword Node Detection</a:t>
            </a:r>
            <a:endParaRPr lang="en-US" altLang="zh-TW" sz="2200" b="1" dirty="0"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Connected structure confidence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Conclusion</a:t>
            </a:r>
            <a:endParaRPr lang="en-US" altLang="zh-TW" sz="2600" b="1" dirty="0">
              <a:latin typeface="Century Gothic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454"/>
            <a:ext cx="8857479" cy="106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/>
          <p:nvPr/>
        </p:nvSpPr>
        <p:spPr>
          <a:xfrm>
            <a:off x="2154392" y="1390999"/>
            <a:ext cx="1203412" cy="737592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Keyword </a:t>
            </a:r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semantics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confidence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2258647"/>
            <a:ext cx="6604856" cy="210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34" y="2327564"/>
            <a:ext cx="1872208" cy="203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/>
          <p:cNvSpPr/>
          <p:nvPr/>
        </p:nvSpPr>
        <p:spPr>
          <a:xfrm>
            <a:off x="179512" y="446905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 err="1" smtClean="0"/>
              <a:t>Im</a:t>
            </a:r>
            <a:r>
              <a:rPr lang="en-US" altLang="zh-TW" sz="2000" b="1" dirty="0" smtClean="0"/>
              <a:t>(</a:t>
            </a:r>
            <a:r>
              <a:rPr lang="en-US" altLang="zh-TW" sz="2000" b="1" dirty="0" err="1" smtClean="0"/>
              <a:t>Ri</a:t>
            </a:r>
            <a:r>
              <a:rPr lang="en-US" altLang="zh-TW" sz="2000" b="1" dirty="0"/>
              <a:t>) represents the importance of </a:t>
            </a:r>
            <a:r>
              <a:rPr lang="en-US" altLang="zh-TW" sz="2000" b="1" dirty="0" smtClean="0"/>
              <a:t>relation, it is </a:t>
            </a:r>
            <a:r>
              <a:rPr lang="en-US" altLang="zh-TW" sz="2000" b="1" dirty="0"/>
              <a:t>set by </a:t>
            </a:r>
            <a:r>
              <a:rPr lang="en-US" altLang="zh-TW" sz="2000" b="1" dirty="0" smtClean="0"/>
              <a:t>experts.</a:t>
            </a:r>
          </a:p>
        </p:txBody>
      </p:sp>
    </p:spTree>
    <p:extLst>
      <p:ext uri="{BB962C8B-B14F-4D97-AF65-F5344CB8AC3E}">
        <p14:creationId xmlns:p14="http://schemas.microsoft.com/office/powerpoint/2010/main" val="36934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7479" cy="9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Keyword </a:t>
            </a:r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semantics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confidence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2060848"/>
            <a:ext cx="6604856" cy="189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34" y="2111540"/>
            <a:ext cx="1872208" cy="18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80006" y="4613066"/>
            <a:ext cx="8785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2000" b="1" dirty="0" smtClean="0"/>
              <a:t>dl(k)</a:t>
            </a:r>
            <a:r>
              <a:rPr lang="en-US" altLang="zh-TW" sz="2000" dirty="0" smtClean="0"/>
              <a:t> : average </a:t>
            </a:r>
            <a:r>
              <a:rPr lang="en-US" altLang="zh-TW" sz="2000" dirty="0"/>
              <a:t>size of </a:t>
            </a:r>
            <a:r>
              <a:rPr lang="en-US" altLang="zh-TW" sz="2000" dirty="0" smtClean="0"/>
              <a:t>attribute </a:t>
            </a:r>
            <a:r>
              <a:rPr lang="en-US" altLang="zh-TW" sz="2000" dirty="0"/>
              <a:t>values of tuples that contain </a:t>
            </a:r>
            <a:r>
              <a:rPr lang="en-US" altLang="zh-TW" sz="2000" dirty="0" smtClean="0"/>
              <a:t>k in </a:t>
            </a:r>
            <a:r>
              <a:rPr lang="en-US" altLang="zh-TW" sz="2000" dirty="0" err="1" smtClean="0"/>
              <a:t>R</a:t>
            </a:r>
            <a:r>
              <a:rPr lang="en-US" altLang="zh-TW" sz="2000" b="1" baseline="-25000" dirty="0" err="1" smtClean="0"/>
              <a:t>i</a:t>
            </a:r>
            <a:endParaRPr lang="zh-TW" altLang="zh-TW" dirty="0"/>
          </a:p>
        </p:txBody>
      </p:sp>
      <p:sp>
        <p:nvSpPr>
          <p:cNvPr id="20" name="矩形 19"/>
          <p:cNvSpPr/>
          <p:nvPr/>
        </p:nvSpPr>
        <p:spPr>
          <a:xfrm>
            <a:off x="252015" y="394525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000" b="1" dirty="0" smtClean="0"/>
              <a:t>Penalize </a:t>
            </a:r>
            <a:r>
              <a:rPr lang="en-US" altLang="zh-TW" sz="2000" b="1" dirty="0"/>
              <a:t>the attribute length since longer attribute values have a larger chance to contain the </a:t>
            </a:r>
            <a:r>
              <a:rPr lang="en-US" altLang="zh-TW" sz="2000" b="1" dirty="0" smtClean="0"/>
              <a:t>keyword.</a:t>
            </a:r>
            <a:endParaRPr lang="zh-TW" altLang="en-US" sz="2000" b="1" dirty="0"/>
          </a:p>
        </p:txBody>
      </p:sp>
      <p:sp>
        <p:nvSpPr>
          <p:cNvPr id="13" name="Rectangle 7"/>
          <p:cNvSpPr/>
          <p:nvPr/>
        </p:nvSpPr>
        <p:spPr>
          <a:xfrm>
            <a:off x="4860032" y="1199278"/>
            <a:ext cx="2016224" cy="904876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/>
          </a:p>
        </p:txBody>
      </p:sp>
      <p:sp>
        <p:nvSpPr>
          <p:cNvPr id="14" name="矩形 13"/>
          <p:cNvSpPr/>
          <p:nvPr/>
        </p:nvSpPr>
        <p:spPr>
          <a:xfrm>
            <a:off x="179512" y="5013176"/>
            <a:ext cx="8785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TW" sz="2000" b="1" dirty="0" err="1" smtClean="0"/>
              <a:t>avdl</a:t>
            </a:r>
            <a:r>
              <a:rPr lang="en-US" altLang="zh-TW" sz="2000" dirty="0" smtClean="0"/>
              <a:t> : average </a:t>
            </a:r>
            <a:r>
              <a:rPr lang="en-US" altLang="zh-TW" sz="2000" dirty="0"/>
              <a:t>size of </a:t>
            </a:r>
            <a:r>
              <a:rPr lang="en-US" altLang="zh-TW" sz="2000" dirty="0" smtClean="0"/>
              <a:t>attribute values of </a:t>
            </a:r>
            <a:r>
              <a:rPr lang="en-US" altLang="zh-TW" sz="2000" dirty="0"/>
              <a:t>all tuples </a:t>
            </a:r>
            <a:r>
              <a:rPr lang="en-US" altLang="zh-TW" sz="2000" dirty="0" smtClean="0"/>
              <a:t>in </a:t>
            </a:r>
            <a:r>
              <a:rPr lang="en-US" altLang="zh-TW" sz="2000" dirty="0" err="1"/>
              <a:t>R</a:t>
            </a:r>
            <a:r>
              <a:rPr lang="en-US" altLang="zh-TW" sz="2000" b="1" baseline="-25000" dirty="0" err="1"/>
              <a:t>i</a:t>
            </a:r>
            <a:endParaRPr lang="en-US" altLang="zh-TW" sz="2000" b="1" baseline="-25000" dirty="0"/>
          </a:p>
          <a:p>
            <a:pPr marL="0" lvl="1"/>
            <a:r>
              <a:rPr lang="en-US" altLang="zh-TW" sz="2000" b="1" dirty="0" smtClean="0"/>
              <a:t>s1</a:t>
            </a:r>
            <a:r>
              <a:rPr lang="en-US" altLang="zh-TW" sz="2000" dirty="0" smtClean="0"/>
              <a:t> : a constant</a:t>
            </a:r>
            <a:endParaRPr lang="zh-TW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32155" y="5877272"/>
                <a:ext cx="2467637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dl(Markov)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7+11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dirty="0"/>
                      <m:t>=</m:t>
                    </m:r>
                  </m:oMath>
                </a14:m>
                <a:r>
                  <a:rPr lang="en-US" altLang="zh-TW" dirty="0"/>
                  <a:t> 9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5" y="5877272"/>
                <a:ext cx="2467637" cy="487954"/>
              </a:xfrm>
              <a:prstGeom prst="rect">
                <a:avLst/>
              </a:prstGeom>
              <a:blipFill rotWithShape="1">
                <a:blip r:embed="rId5"/>
                <a:stretch>
                  <a:fillRect l="-1975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232155" y="6309320"/>
                <a:ext cx="2755669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avdl</a:t>
                </a:r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7+11+9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altLang="zh-TW" dirty="0"/>
                      <m:t>=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10.5</a:t>
                </a:r>
                <a:endParaRPr lang="zh-TW" altLang="zh-TW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5" y="6309320"/>
                <a:ext cx="2755669" cy="487954"/>
              </a:xfrm>
              <a:prstGeom prst="rect">
                <a:avLst/>
              </a:prstGeom>
              <a:blipFill rotWithShape="1">
                <a:blip r:embed="rId6"/>
                <a:stretch>
                  <a:fillRect l="-1770" b="-62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771801" y="5918557"/>
                <a:ext cx="2952328" cy="879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Score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(“Paper” , “Title”, “Markov) </a:t>
                </a:r>
                <a:r>
                  <a:rPr lang="en-US" altLang="zh-TW" sz="1500" dirty="0"/>
                  <a:t>=</a:t>
                </a:r>
                <a:r>
                  <a:rPr lang="en-US" altLang="zh-TW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1−0.5 +(0.5∗</m:t>
                        </m:r>
                        <m:f>
                          <m:fPr>
                            <m:ctrlPr>
                              <a:rPr lang="en-US" altLang="zh-TW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10.5</m:t>
                            </m:r>
                          </m:den>
                        </m:f>
                        <m:r>
                          <a:rPr lang="en-US" altLang="zh-TW" sz="20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0.93</m:t>
                        </m:r>
                      </m:den>
                    </m:f>
                  </m:oMath>
                </a14:m>
                <a:endParaRPr lang="zh-TW" altLang="zh-TW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918557"/>
                <a:ext cx="2952328" cy="879280"/>
              </a:xfrm>
              <a:prstGeom prst="rect">
                <a:avLst/>
              </a:prstGeom>
              <a:blipFill rotWithShape="1">
                <a:blip r:embed="rId7"/>
                <a:stretch>
                  <a:fillRect l="-826" t="-1389" r="-1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868144" y="5907438"/>
                <a:ext cx="3168847" cy="87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500" dirty="0" smtClean="0"/>
                  <a:t>Score</a:t>
                </a:r>
                <a:r>
                  <a:rPr lang="en-US" altLang="zh-TW" sz="1500" baseline="-25000" dirty="0" smtClean="0"/>
                  <a:t> </a:t>
                </a:r>
                <a:r>
                  <a:rPr lang="en-US" altLang="zh-TW" sz="1500" dirty="0" smtClean="0"/>
                  <a:t>(“</a:t>
                </a:r>
                <a:r>
                  <a:rPr lang="en-US" altLang="zh-TW" sz="1500" dirty="0" err="1" smtClean="0"/>
                  <a:t>Anthor</a:t>
                </a:r>
                <a:r>
                  <a:rPr lang="en-US" altLang="zh-TW" sz="1500" dirty="0" smtClean="0"/>
                  <a:t>” , “Name”, “Markov) =</a:t>
                </a:r>
                <a:r>
                  <a:rPr lang="en-US" altLang="zh-TW" sz="2000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dirty="0" smtClean="0">
                            <a:latin typeface="Cambria Math"/>
                          </a:rPr>
                          <m:t>1−0.5 +(0.5∗</m:t>
                        </m:r>
                        <m:f>
                          <m:fPr>
                            <m:ctrlPr>
                              <a:rPr lang="en-US" altLang="zh-TW" sz="20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000" b="0" i="1" dirty="0" smtClean="0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altLang="zh-TW" sz="2000" b="0" i="1" dirty="0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altLang="zh-TW" sz="2000" b="0" i="0" dirty="0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1 </a:t>
                </a:r>
                <a:endParaRPr lang="zh-TW" altLang="zh-TW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907438"/>
                <a:ext cx="3168847" cy="876715"/>
              </a:xfrm>
              <a:prstGeom prst="rect">
                <a:avLst/>
              </a:prstGeom>
              <a:blipFill rotWithShape="1">
                <a:blip r:embed="rId8"/>
                <a:stretch>
                  <a:fillRect l="-771" t="-1389" r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33"/>
          <p:cNvCxnSpPr/>
          <p:nvPr/>
        </p:nvCxnSpPr>
        <p:spPr>
          <a:xfrm>
            <a:off x="35496" y="5821366"/>
            <a:ext cx="2592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33"/>
          <p:cNvCxnSpPr/>
          <p:nvPr/>
        </p:nvCxnSpPr>
        <p:spPr>
          <a:xfrm>
            <a:off x="2771801" y="5821366"/>
            <a:ext cx="61931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Connected structure confidence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9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6120680" cy="7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93750" cy="5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4211960" y="1059912"/>
            <a:ext cx="1849334" cy="750835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09282" y="1158330"/>
            <a:ext cx="2544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b="1" dirty="0" smtClean="0"/>
              <a:t>Connected structure confidence</a:t>
            </a:r>
            <a:endParaRPr lang="en-US" altLang="zh-TW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40968"/>
            <a:ext cx="50431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Connected </a:t>
            </a:r>
            <a:r>
              <a:rPr lang="en-US" altLang="zh-TW" sz="2800" b="1" dirty="0">
                <a:solidFill>
                  <a:srgbClr val="464653"/>
                </a:solidFill>
                <a:latin typeface="Arial Rounded MT Bold" pitchFamily="34" charset="0"/>
              </a:rPr>
              <a:t>structure </a:t>
            </a:r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confidence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20072" y="2996952"/>
            <a:ext cx="37444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/>
              <a:t>The larger size of the interpretation, the less useful </a:t>
            </a:r>
            <a:r>
              <a:rPr lang="en-US" altLang="zh-TW" sz="2200" dirty="0" smtClean="0"/>
              <a:t>it tends </a:t>
            </a:r>
            <a:r>
              <a:rPr lang="en-US" altLang="zh-TW" sz="2200" dirty="0"/>
              <a:t>to </a:t>
            </a:r>
            <a:r>
              <a:rPr lang="en-US" altLang="zh-TW" sz="2200" dirty="0" smtClean="0"/>
              <a:t>be</a:t>
            </a:r>
            <a:endParaRPr lang="en-US" altLang="zh-TW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200" dirty="0" smtClean="0"/>
              <a:t>The </a:t>
            </a:r>
            <a:r>
              <a:rPr lang="en-US" altLang="zh-TW" sz="2200" dirty="0"/>
              <a:t>more cohesive the keywords are in the </a:t>
            </a:r>
            <a:r>
              <a:rPr lang="en-US" altLang="zh-TW" sz="2200" dirty="0" smtClean="0"/>
              <a:t>query </a:t>
            </a:r>
            <a:r>
              <a:rPr lang="en-US" altLang="zh-TW" sz="2200" dirty="0"/>
              <a:t>interpretation</a:t>
            </a:r>
            <a:r>
              <a:rPr lang="en-US" altLang="zh-TW" sz="2200" dirty="0" smtClean="0"/>
              <a:t>, the </a:t>
            </a:r>
            <a:r>
              <a:rPr lang="en-US" altLang="zh-TW" sz="2200" dirty="0"/>
              <a:t>more useful it tends to be.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076056" y="5581299"/>
                <a:ext cx="2808312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𝑆𝑐𝑜𝑟𝑒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𝑄𝐼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zh-TW" altLang="zh-TW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/>
                          </a:rPr>
                          <m:t>1−(</m:t>
                        </m:r>
                        <m:f>
                          <m:fPr>
                            <m:ctrlPr>
                              <a:rPr lang="zh-TW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6−1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TW" b="1" baseline="30000" dirty="0" smtClean="0"/>
                  <a:t>2 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581299"/>
                <a:ext cx="2808312" cy="65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33256"/>
            <a:ext cx="993977" cy="29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6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3826"/>
            <a:ext cx="7200800" cy="271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0" y="1988840"/>
            <a:ext cx="5117604" cy="8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7" y="1286486"/>
            <a:ext cx="5732475" cy="69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5148064" y="1340768"/>
            <a:ext cx="1073203" cy="378220"/>
          </a:xfrm>
          <a:prstGeom prst="rect">
            <a:avLst/>
          </a:prstGeom>
          <a:solidFill>
            <a:srgbClr val="FFF1C7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04942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solidFill>
                  <a:srgbClr val="464653"/>
                </a:solidFill>
                <a:latin typeface="Arial Rounded MT Bold" pitchFamily="34" charset="0"/>
              </a:rPr>
              <a:t>Interpretation Ranking</a:t>
            </a:r>
            <a:endParaRPr lang="en-US" altLang="zh-TW" sz="2800" b="1" dirty="0">
              <a:solidFill>
                <a:srgbClr val="464653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8" y="5811636"/>
            <a:ext cx="4321604" cy="85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733256"/>
            <a:ext cx="4464496" cy="8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26712" y="2810334"/>
            <a:ext cx="816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kern="100" dirty="0" err="1" smtClean="0">
                <a:latin typeface="Calibri"/>
                <a:ea typeface="新細明體"/>
                <a:cs typeface="Times New Roman"/>
              </a:rPr>
              <a:t>QI</a:t>
            </a:r>
            <a:r>
              <a:rPr lang="en-US" altLang="zh-TW" sz="2800" b="1" kern="100" baseline="-25000" dirty="0" err="1" smtClean="0">
                <a:latin typeface="Calibri"/>
                <a:ea typeface="新細明體"/>
                <a:cs typeface="Times New Roman"/>
              </a:rPr>
              <a:t>a</a:t>
            </a:r>
            <a:endParaRPr lang="zh-TW" altLang="zh-TW" sz="2800" b="1" kern="100" dirty="0">
              <a:latin typeface="Calibri"/>
              <a:ea typeface="新細明體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1520" y="3481844"/>
            <a:ext cx="816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800" b="1" kern="100" dirty="0" err="1" smtClean="0">
                <a:latin typeface="Calibri"/>
                <a:ea typeface="新細明體"/>
                <a:cs typeface="Times New Roman"/>
              </a:rPr>
              <a:t>QI</a:t>
            </a:r>
            <a:r>
              <a:rPr lang="en-US" altLang="zh-TW" sz="2800" b="1" kern="100" baseline="-25000" dirty="0" err="1" smtClean="0">
                <a:latin typeface="Calibri"/>
                <a:ea typeface="新細明體"/>
                <a:cs typeface="Times New Roman"/>
              </a:rPr>
              <a:t>b</a:t>
            </a:r>
            <a:endParaRPr lang="zh-TW" altLang="zh-TW" sz="2800" b="1" kern="100" dirty="0">
              <a:latin typeface="Calibri"/>
              <a:ea typeface="新細明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2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8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>
            <a:normAutofit/>
          </a:bodyPr>
          <a:lstStyle/>
          <a:p>
            <a:r>
              <a:rPr lang="en-US" altLang="zh-TW" b="1" dirty="0"/>
              <a:t>Data </a:t>
            </a:r>
            <a:r>
              <a:rPr lang="en-US" altLang="zh-TW" b="1" dirty="0" smtClean="0"/>
              <a:t>Set</a:t>
            </a:r>
          </a:p>
          <a:p>
            <a:pPr lvl="1"/>
            <a:r>
              <a:rPr lang="en-US" altLang="zh-TW" dirty="0" smtClean="0"/>
              <a:t>Internet Movie Database</a:t>
            </a:r>
            <a:r>
              <a:rPr lang="en-US" altLang="zh-TW" b="1" dirty="0" smtClean="0"/>
              <a:t>(IMDB), </a:t>
            </a:r>
            <a:r>
              <a:rPr lang="en-US" altLang="zh-TW" dirty="0"/>
              <a:t>where around </a:t>
            </a:r>
            <a:r>
              <a:rPr lang="en-US" altLang="zh-TW" dirty="0" smtClean="0"/>
              <a:t>200</a:t>
            </a:r>
            <a:r>
              <a:rPr lang="en-US" altLang="zh-TW" i="1" dirty="0" smtClean="0"/>
              <a:t>,</a:t>
            </a:r>
            <a:r>
              <a:rPr lang="en-US" altLang="zh-TW" dirty="0" smtClean="0"/>
              <a:t>000 movies </a:t>
            </a:r>
            <a:r>
              <a:rPr lang="en-US" altLang="zh-TW" dirty="0"/>
              <a:t>of recent years are selected in our dataset</a:t>
            </a:r>
          </a:p>
          <a:p>
            <a:pPr lvl="1"/>
            <a:r>
              <a:rPr lang="en-US" altLang="zh-TW" b="1" dirty="0"/>
              <a:t>DBLP </a:t>
            </a:r>
            <a:r>
              <a:rPr lang="en-US" altLang="zh-TW" dirty="0" smtClean="0"/>
              <a:t>, </a:t>
            </a:r>
            <a:r>
              <a:rPr lang="en-US" altLang="zh-TW" dirty="0"/>
              <a:t>which contains publications </a:t>
            </a:r>
            <a:r>
              <a:rPr lang="en-US" altLang="zh-TW" dirty="0" smtClean="0"/>
              <a:t>since 1990.</a:t>
            </a:r>
          </a:p>
          <a:p>
            <a:pPr lvl="1"/>
            <a:endParaRPr lang="en-US" altLang="zh-TW" b="1" dirty="0" smtClean="0"/>
          </a:p>
          <a:p>
            <a:r>
              <a:rPr lang="en-US" altLang="zh-TW" b="1" dirty="0"/>
              <a:t>Query </a:t>
            </a:r>
            <a:r>
              <a:rPr lang="en-US" altLang="zh-TW" b="1" dirty="0" smtClean="0"/>
              <a:t>Set</a:t>
            </a:r>
          </a:p>
          <a:p>
            <a:pPr lvl="1"/>
            <a:r>
              <a:rPr lang="en-US" altLang="zh-TW" dirty="0" smtClean="0"/>
              <a:t>Setting </a:t>
            </a:r>
            <a:r>
              <a:rPr lang="en-US" altLang="zh-TW" dirty="0"/>
              <a:t>18 queries for each of the </a:t>
            </a:r>
            <a:r>
              <a:rPr lang="en-US" altLang="zh-TW" dirty="0" smtClean="0"/>
              <a:t>datasets.</a:t>
            </a:r>
          </a:p>
          <a:p>
            <a:pPr lvl="1"/>
            <a:r>
              <a:rPr lang="en-US" altLang="zh-TW" dirty="0" smtClean="0"/>
              <a:t>Dividing these </a:t>
            </a:r>
            <a:r>
              <a:rPr lang="en-US" altLang="zh-TW" dirty="0"/>
              <a:t>queries into three clusters: short queries (</a:t>
            </a:r>
            <a:r>
              <a:rPr lang="en-US" altLang="zh-TW" dirty="0" smtClean="0"/>
              <a:t>2 </a:t>
            </a:r>
            <a:r>
              <a:rPr lang="en-US" altLang="zh-TW" dirty="0"/>
              <a:t>or </a:t>
            </a:r>
            <a:r>
              <a:rPr lang="en-US" altLang="zh-TW" dirty="0" smtClean="0"/>
              <a:t>3) keywords</a:t>
            </a:r>
            <a:r>
              <a:rPr lang="en-US" altLang="zh-TW" dirty="0"/>
              <a:t>, medium queries </a:t>
            </a:r>
            <a:r>
              <a:rPr lang="en-US" altLang="zh-TW" dirty="0" smtClean="0"/>
              <a:t>(4 </a:t>
            </a:r>
            <a:r>
              <a:rPr lang="en-US" altLang="zh-TW" dirty="0"/>
              <a:t>or </a:t>
            </a:r>
            <a:r>
              <a:rPr lang="en-US" altLang="zh-TW" dirty="0" smtClean="0"/>
              <a:t>5) and long queries </a:t>
            </a:r>
            <a:r>
              <a:rPr lang="en-US" altLang="zh-TW" dirty="0"/>
              <a:t>with </a:t>
            </a:r>
            <a:r>
              <a:rPr lang="en-US" altLang="zh-TW" dirty="0" smtClean="0"/>
              <a:t>6.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9418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 Rounded MT Bold" pitchFamily="34" charset="0"/>
              </a:rPr>
              <a:t>Experiment Plan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Processing Time</a:t>
            </a:r>
          </a:p>
          <a:p>
            <a:pPr lvl="1"/>
            <a:r>
              <a:rPr lang="en-US" altLang="zh-TW" dirty="0"/>
              <a:t>R</a:t>
            </a:r>
            <a:r>
              <a:rPr lang="en-US" altLang="zh-TW" dirty="0" smtClean="0"/>
              <a:t>un 10 </a:t>
            </a:r>
            <a:r>
              <a:rPr lang="en-US" altLang="zh-TW" dirty="0"/>
              <a:t>times and collect the average processing </a:t>
            </a:r>
            <a:r>
              <a:rPr lang="en-US" altLang="zh-TW" dirty="0" smtClean="0"/>
              <a:t>time.</a:t>
            </a:r>
          </a:p>
          <a:p>
            <a:pPr lvl="1"/>
            <a:r>
              <a:rPr lang="en-US" altLang="zh-TW" dirty="0" smtClean="0"/>
              <a:t>Compare two processing</a:t>
            </a:r>
          </a:p>
          <a:p>
            <a:pPr lvl="2"/>
            <a:r>
              <a:rPr lang="en-US" altLang="zh-TW" b="1" dirty="0" smtClean="0"/>
              <a:t>Paper Algorithm</a:t>
            </a:r>
          </a:p>
          <a:p>
            <a:pPr lvl="2"/>
            <a:r>
              <a:rPr lang="en-US" altLang="zh-TW" b="1" dirty="0" smtClean="0"/>
              <a:t>Search Engine</a:t>
            </a:r>
          </a:p>
          <a:p>
            <a:r>
              <a:rPr lang="en-US" altLang="zh-TW" b="1" dirty="0" smtClean="0"/>
              <a:t>Quality of the Query Interpretations</a:t>
            </a:r>
          </a:p>
          <a:p>
            <a:pPr lvl="1"/>
            <a:r>
              <a:rPr lang="en-US" altLang="zh-TW" smtClean="0"/>
              <a:t>The </a:t>
            </a:r>
            <a:r>
              <a:rPr lang="en-US" altLang="zh-TW" dirty="0" smtClean="0"/>
              <a:t>participants are </a:t>
            </a:r>
            <a:r>
              <a:rPr lang="en-US" altLang="zh-TW" dirty="0"/>
              <a:t>asked to score the quality of each query </a:t>
            </a:r>
            <a:r>
              <a:rPr lang="en-US" altLang="zh-TW" dirty="0" smtClean="0"/>
              <a:t>interpretation (</a:t>
            </a:r>
            <a:r>
              <a:rPr lang="en-US" altLang="zh-TW" dirty="0"/>
              <a:t>from 0 to 5 points, 5 means best while 0 </a:t>
            </a:r>
            <a:r>
              <a:rPr lang="en-US" altLang="zh-TW" dirty="0" smtClean="0"/>
              <a:t>means worst</a:t>
            </a:r>
            <a:r>
              <a:rPr lang="en-US" altLang="zh-TW" dirty="0"/>
              <a:t>)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49418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>
                <a:latin typeface="Arial Rounded MT Bold" pitchFamily="34" charset="0"/>
              </a:rPr>
              <a:t>Experiment Plan</a:t>
            </a:r>
            <a:endParaRPr lang="zh-TW" altLang="en-US" sz="28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9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 Rounded MT Bold" pitchFamily="34" charset="0"/>
              </a:rPr>
              <a:t>Conclusion</a:t>
            </a:r>
            <a:endParaRPr lang="zh-TW" altLang="en-US" sz="2800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1340768"/>
            <a:ext cx="8784976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/>
              <a:t>Query </a:t>
            </a:r>
            <a:r>
              <a:rPr lang="en-US" altLang="zh-TW" b="1" dirty="0"/>
              <a:t>interpretation is a critical issue in keyword search over relational databases that has yet received very little attention</a:t>
            </a:r>
            <a:r>
              <a:rPr lang="en-US" altLang="zh-TW" b="1" dirty="0" smtClean="0"/>
              <a:t>.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This </a:t>
            </a:r>
            <a:r>
              <a:rPr lang="en-US" altLang="zh-TW" b="1" dirty="0"/>
              <a:t>paper proposed a 3 phase keyword search </a:t>
            </a:r>
            <a:r>
              <a:rPr lang="en-US" altLang="zh-TW" b="1" dirty="0" smtClean="0"/>
              <a:t>paradigm </a:t>
            </a:r>
            <a:r>
              <a:rPr lang="en-US" altLang="zh-TW" b="1" dirty="0"/>
              <a:t>that focused on query interpretation generating and ranking.</a:t>
            </a:r>
          </a:p>
          <a:p>
            <a:endParaRPr lang="en-US" altLang="zh-TW" b="1" dirty="0" smtClean="0"/>
          </a:p>
          <a:p>
            <a:r>
              <a:rPr lang="en-US" altLang="zh-TW" b="1" dirty="0"/>
              <a:t>Analyzing the challenges to rank all the interpretations and proposed some guidelines to compute the confidence of an interpretation to be the user desired</a:t>
            </a:r>
            <a:r>
              <a:rPr lang="en-US" altLang="zh-TW" b="1" dirty="0" smtClean="0"/>
              <a:t>.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4020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</a:t>
            </a:r>
            <a:r>
              <a:rPr lang="en-US" altLang="zh-TW" sz="2600" b="1" dirty="0">
                <a:latin typeface="Century Gothic" pitchFamily="34" charset="0"/>
              </a:rPr>
              <a:t>odu</a:t>
            </a:r>
            <a:r>
              <a:rPr lang="en-US" altLang="zh-TW" sz="2600" b="1" dirty="0" smtClean="0">
                <a:latin typeface="Century Gothic" pitchFamily="34" charset="0"/>
              </a:rPr>
              <a:t>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9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" y="1268760"/>
            <a:ext cx="1258536" cy="163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9494"/>
            <a:ext cx="2232248" cy="193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1152001"/>
            <a:ext cx="38164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meadcollege.qld.edu.au/wp-content/uploads/2011/02/text-docum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52" y="3998777"/>
            <a:ext cx="2187908" cy="23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07368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76765" y="3867745"/>
            <a:ext cx="3231739" cy="2441575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>
                <a:ea typeface="宋体" pitchFamily="2" charset="-122"/>
              </a:rPr>
              <a:t>Unstructured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Accessed by keywords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Large user population</a:t>
            </a:r>
          </a:p>
        </p:txBody>
      </p:sp>
      <p:sp>
        <p:nvSpPr>
          <p:cNvPr id="5" name="矩形 4"/>
          <p:cNvSpPr/>
          <p:nvPr/>
        </p:nvSpPr>
        <p:spPr>
          <a:xfrm>
            <a:off x="3923928" y="3419708"/>
            <a:ext cx="201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Text documents: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" y="3356992"/>
            <a:ext cx="3531523" cy="32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9"/>
          <p:cNvCxnSpPr/>
          <p:nvPr/>
        </p:nvCxnSpPr>
        <p:spPr>
          <a:xfrm>
            <a:off x="755576" y="3419708"/>
            <a:ext cx="0" cy="3140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244580" y="304545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ea typeface="宋体" pitchFamily="2" charset="-122"/>
              </a:rPr>
              <a:t>Ranking</a:t>
            </a:r>
            <a:endParaRPr lang="en-US" altLang="zh-CN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74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" y="1268760"/>
            <a:ext cx="1258536" cy="163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1152001"/>
            <a:ext cx="38164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07368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13928"/>
            <a:ext cx="2880510" cy="181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5776"/>
            <a:ext cx="4641989" cy="307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2013190" y="3140968"/>
            <a:ext cx="1326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ea typeface="宋体" pitchFamily="2" charset="-122"/>
              </a:rPr>
              <a:t>Database</a:t>
            </a:r>
            <a:endParaRPr lang="zh-TW" altLang="en-US" sz="2000" b="1" dirty="0">
              <a:ea typeface="宋体" pitchFamily="2" charset="-122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436096" y="3789040"/>
            <a:ext cx="3238128" cy="2441575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>
                <a:ea typeface="宋体" pitchFamily="2" charset="-122"/>
              </a:rPr>
              <a:t>Easy to use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Increasing the DB usability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Enabling interesting and unexpected discoveries</a:t>
            </a:r>
          </a:p>
          <a:p>
            <a:pPr lvl="1"/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20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836024" y="42095"/>
            <a:ext cx="1066800" cy="32918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395536" y="500479"/>
            <a:ext cx="8229600" cy="807368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Goal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467544" y="1478643"/>
            <a:ext cx="8352928" cy="3394783"/>
            <a:chOff x="528" y="1392"/>
            <a:chExt cx="4560" cy="2160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528" y="1392"/>
              <a:ext cx="4560" cy="2160"/>
              <a:chOff x="528" y="1200"/>
              <a:chExt cx="4752" cy="2352"/>
            </a:xfrm>
          </p:grpSpPr>
          <p:sp>
            <p:nvSpPr>
              <p:cNvPr id="28" name="AutoShape 5"/>
              <p:cNvSpPr>
                <a:spLocks noChangeArrowheads="1"/>
              </p:cNvSpPr>
              <p:nvPr/>
            </p:nvSpPr>
            <p:spPr bwMode="gray">
              <a:xfrm>
                <a:off x="3504" y="1728"/>
                <a:ext cx="1776" cy="1824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rgbClr val="4383C9"/>
                  </a:gs>
                  <a:gs pos="100000">
                    <a:srgbClr val="4383C9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AutoShape 6"/>
              <p:cNvSpPr>
                <a:spLocks noChangeArrowheads="1"/>
              </p:cNvSpPr>
              <p:nvPr/>
            </p:nvSpPr>
            <p:spPr bwMode="gray">
              <a:xfrm>
                <a:off x="2016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D8A642"/>
                  </a:gs>
                  <a:gs pos="100000">
                    <a:srgbClr val="D8A642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528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4C9E83"/>
                  </a:gs>
                  <a:gs pos="100000">
                    <a:srgbClr val="4C9E83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708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C9E83"/>
                  </a:gs>
                  <a:gs pos="100000">
                    <a:srgbClr val="4C9E83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新細明體" charset="-120"/>
                  </a:rPr>
                  <a:t>Phase 1</a:t>
                </a: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gray">
              <a:xfrm>
                <a:off x="2133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8A642"/>
                  </a:gs>
                  <a:gs pos="100000">
                    <a:srgbClr val="D8A642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新細明體" charset="-120"/>
                  </a:rPr>
                  <a:t>Phase 2</a:t>
                </a:r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gray">
              <a:xfrm>
                <a:off x="3600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383C9"/>
                  </a:gs>
                  <a:gs pos="100000">
                    <a:srgbClr val="4383C9">
                      <a:gamma/>
                      <a:tint val="69804"/>
                      <a:invGamma/>
                    </a:srgb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新細明體" charset="-120"/>
                  </a:rPr>
                  <a:t>Phase 3</a:t>
                </a:r>
              </a:p>
            </p:txBody>
          </p:sp>
        </p:grpSp>
        <p:sp>
          <p:nvSpPr>
            <p:cNvPr id="21" name="Text Box 11"/>
            <p:cNvSpPr txBox="1">
              <a:spLocks noChangeArrowheads="1"/>
            </p:cNvSpPr>
            <p:nvPr/>
          </p:nvSpPr>
          <p:spPr bwMode="gray">
            <a:xfrm>
              <a:off x="725" y="2028"/>
              <a:ext cx="1599" cy="1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S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ystem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takes a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/>
              </a:r>
              <a:b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</a:b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keyword query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as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input</a:t>
              </a:r>
            </a:p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G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enerates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a set of possible </a:t>
              </a:r>
              <a:r>
                <a:rPr lang="en-US" altLang="zh-TW" sz="1700" b="1" kern="0" dirty="0">
                  <a:solidFill>
                    <a:srgbClr val="FFFFFF"/>
                  </a:solidFill>
                  <a:ea typeface="新細明體" charset="-120"/>
                </a:rPr>
                <a:t>interpretations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sorted by their relevance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to the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query </a:t>
              </a:r>
              <a:endParaRPr kumimoji="0" lang="en-US" altLang="zh-TW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新細明體" charset="-12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gray">
            <a:xfrm>
              <a:off x="2249" y="2029"/>
              <a:ext cx="1542" cy="1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Generated </a:t>
              </a:r>
              <a:r>
                <a:rPr lang="en-US" altLang="zh-TW" sz="1700" b="1" kern="0" dirty="0">
                  <a:solidFill>
                    <a:srgbClr val="FFFFFF"/>
                  </a:solidFill>
                  <a:ea typeface="新細明體" charset="-120"/>
                </a:rPr>
                <a:t>i</a:t>
              </a:r>
              <a:r>
                <a:rPr lang="en-US" altLang="zh-TW" sz="1700" b="1" kern="0" dirty="0" smtClean="0">
                  <a:solidFill>
                    <a:srgbClr val="FFFFFF"/>
                  </a:solidFill>
                  <a:ea typeface="新細明體" charset="-120"/>
                </a:rPr>
                <a:t>nterpretations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 </a:t>
              </a:r>
              <a:b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</a:b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are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presented to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/>
              </a:r>
              <a:b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</a:b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the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user </a:t>
              </a:r>
            </a:p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User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can choose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/>
              </a:r>
              <a:b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</a:b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which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interpretation(s) best match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his/her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search intention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3712" y="2013"/>
              <a:ext cx="1248" cy="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20650" indent="-1206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S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ystem translates the selected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interpretations into </a:t>
              </a: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a set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of SQL queries </a:t>
              </a:r>
              <a:endParaRPr lang="en-US" altLang="zh-TW" sz="1700" kern="0" dirty="0" smtClean="0">
                <a:solidFill>
                  <a:srgbClr val="FFFFFF"/>
                </a:solidFill>
                <a:ea typeface="新細明體" charset="-120"/>
              </a:endParaRPr>
            </a:p>
            <a:p>
              <a:pPr marL="285750" lvl="0" indent="-285750">
                <a:spcBef>
                  <a:spcPct val="50000"/>
                </a:spcBef>
                <a:buClr>
                  <a:srgbClr val="1C1C1C"/>
                </a:buClr>
                <a:buFont typeface="Arial" pitchFamily="34" charset="0"/>
                <a:buChar char="•"/>
              </a:pPr>
              <a:r>
                <a:rPr lang="en-US" altLang="zh-TW" sz="1700" kern="0" dirty="0" smtClean="0">
                  <a:solidFill>
                    <a:srgbClr val="FFFFFF"/>
                  </a:solidFill>
                  <a:ea typeface="新細明體" charset="-120"/>
                </a:rPr>
                <a:t>Retrieving </a:t>
              </a:r>
              <a:r>
                <a:rPr lang="en-US" altLang="zh-TW" sz="1700" kern="0" dirty="0">
                  <a:solidFill>
                    <a:srgbClr val="FFFFFF"/>
                  </a:solidFill>
                  <a:ea typeface="新細明體" charset="-120"/>
                </a:rPr>
                <a:t>the results</a:t>
              </a:r>
              <a:r>
                <a:rPr lang="en-US" altLang="zh-TW" sz="1400" kern="0" dirty="0">
                  <a:solidFill>
                    <a:srgbClr val="FFFFFF"/>
                  </a:solidFill>
                  <a:ea typeface="新細明體" charset="-120"/>
                </a:rPr>
                <a:t>.</a:t>
              </a:r>
              <a:endParaRPr kumimoji="0" lang="en-US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新細明體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990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09" y="5663158"/>
            <a:ext cx="4264322" cy="119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36" y="5229200"/>
            <a:ext cx="31623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5" y="5663158"/>
            <a:ext cx="522188" cy="4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8"/>
          <p:cNvSpPr/>
          <p:nvPr/>
        </p:nvSpPr>
        <p:spPr>
          <a:xfrm>
            <a:off x="964233" y="5709013"/>
            <a:ext cx="2502148" cy="385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53"/>
          <p:cNvSpPr/>
          <p:nvPr/>
        </p:nvSpPr>
        <p:spPr>
          <a:xfrm>
            <a:off x="5430499" y="5757478"/>
            <a:ext cx="288032" cy="43204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Proposed Framework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Overview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Detection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Node Combination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Generation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Interpretation Ranking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Keyword semantics confidence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Connected structure </a:t>
            </a:r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confidence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 Plan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932"/>
            <a:ext cx="8712968" cy="343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7848872" cy="263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723371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9601"/>
            <a:ext cx="4938464" cy="5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36" y="2266950"/>
            <a:ext cx="514806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00" y="3575670"/>
            <a:ext cx="514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36" y="4941168"/>
            <a:ext cx="40049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1" y="514019"/>
            <a:ext cx="2117389" cy="38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9"/>
          <p:cNvCxnSpPr/>
          <p:nvPr/>
        </p:nvCxnSpPr>
        <p:spPr>
          <a:xfrm>
            <a:off x="6033585" y="895189"/>
            <a:ext cx="0" cy="304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9"/>
          <p:cNvCxnSpPr/>
          <p:nvPr/>
        </p:nvCxnSpPr>
        <p:spPr>
          <a:xfrm>
            <a:off x="6012160" y="1900452"/>
            <a:ext cx="0" cy="304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9"/>
          <p:cNvCxnSpPr/>
          <p:nvPr/>
        </p:nvCxnSpPr>
        <p:spPr>
          <a:xfrm>
            <a:off x="6012160" y="3052580"/>
            <a:ext cx="0" cy="304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9"/>
          <p:cNvCxnSpPr/>
          <p:nvPr/>
        </p:nvCxnSpPr>
        <p:spPr>
          <a:xfrm>
            <a:off x="6012160" y="4348724"/>
            <a:ext cx="0" cy="592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18721</TotalTime>
  <Words>1130</Words>
  <Application>Microsoft Office PowerPoint</Application>
  <PresentationFormat>如螢幕大小 (4:3)</PresentationFormat>
  <Paragraphs>259</Paragraphs>
  <Slides>29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清晰度</vt:lpstr>
      <vt:lpstr>PowerPoint 簡報</vt:lpstr>
      <vt:lpstr>Outline</vt:lpstr>
      <vt:lpstr>Outline</vt:lpstr>
      <vt:lpstr>Motivation</vt:lpstr>
      <vt:lpstr>Motivation</vt:lpstr>
      <vt:lpstr>Goal</vt:lpstr>
      <vt:lpstr>Outline</vt:lpstr>
      <vt:lpstr>PowerPoint 簡報</vt:lpstr>
      <vt:lpstr>PowerPoint 簡報</vt:lpstr>
      <vt:lpstr>Outline</vt:lpstr>
      <vt:lpstr>Keyword Node Detection</vt:lpstr>
      <vt:lpstr>Outline</vt:lpstr>
      <vt:lpstr>Keyword Node Combination</vt:lpstr>
      <vt:lpstr>Outline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Outline</vt:lpstr>
      <vt:lpstr>PowerPoint 簡報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1435</cp:revision>
  <cp:lastPrinted>2011-11-21T00:22:00Z</cp:lastPrinted>
  <dcterms:created xsi:type="dcterms:W3CDTF">2011-06-14T10:57:34Z</dcterms:created>
  <dcterms:modified xsi:type="dcterms:W3CDTF">2012-08-21T10:00:10Z</dcterms:modified>
</cp:coreProperties>
</file>